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4" r:id="rId9"/>
    <p:sldId id="265" r:id="rId10"/>
    <p:sldId id="262" r:id="rId11"/>
    <p:sldId id="263" r:id="rId12"/>
    <p:sldId id="260" r:id="rId13"/>
    <p:sldId id="26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ooter.png" descr="footer.png"/>
          <p:cNvPicPr>
            <a:picLocks noChangeAspect="1"/>
          </p:cNvPicPr>
          <p:nvPr/>
        </p:nvPicPr>
        <p:blipFill>
          <a:blip r:embed="rId2"/>
          <a:srcRect b="47855"/>
          <a:stretch>
            <a:fillRect/>
          </a:stretch>
        </p:blipFill>
        <p:spPr>
          <a:xfrm>
            <a:off x="-2" y="10609408"/>
            <a:ext cx="24384003" cy="311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775078" y="4335605"/>
            <a:ext cx="20833844" cy="3457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775078" y="3700605"/>
            <a:ext cx="20833844" cy="345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1"/>
          <p:cNvSpPr txBox="1"/>
          <p:nvPr/>
        </p:nvSpPr>
        <p:spPr>
          <a:xfrm>
            <a:off x="1979393" y="7428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/>
          </a:p>
          <a:p>
            <a:pPr defTabSz="914400">
              <a:defRPr sz="10000" b="1" i="1">
                <a:solidFill>
                  <a:srgbClr val="DEA452"/>
                </a:solidFill>
              </a:defRPr>
            </a:pPr>
            <a:r>
              <a:t>Thank You for Joining Us!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1"/>
          <p:cNvSpPr txBox="1"/>
          <p:nvPr/>
        </p:nvSpPr>
        <p:spPr>
          <a:xfrm>
            <a:off x="1828800" y="2132109"/>
            <a:ext cx="19818220" cy="2708430"/>
          </a:xfrm>
          <a:prstGeom prst="rect">
            <a:avLst/>
          </a:prstGeom>
          <a:solidFill>
            <a:srgbClr val="026A5E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A45C35"/>
                </a:solidFill>
              </a:defRPr>
            </a:pPr>
            <a:r>
              <a:rPr lang="en-US" sz="85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Teams, Scaling Operations, and Strengthening Affiliate Networks</a:t>
            </a:r>
            <a:endParaRPr sz="8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15663961" y="7585282"/>
            <a:ext cx="8622044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 NYIKOS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3600" dirty="0" err="1"/>
              <a:t>Leros</a:t>
            </a:r>
            <a:r>
              <a:rPr lang="en-US" sz="3600" dirty="0"/>
              <a:t> Transportation Group</a:t>
            </a:r>
            <a:endParaRPr sz="3600" dirty="0"/>
          </a:p>
        </p:txBody>
      </p:sp>
      <p:sp>
        <p:nvSpPr>
          <p:cNvPr id="157" name="Platinum Sponsors"/>
          <p:cNvSpPr txBox="1"/>
          <p:nvPr/>
        </p:nvSpPr>
        <p:spPr>
          <a:xfrm>
            <a:off x="14908215" y="15110560"/>
            <a:ext cx="475316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FAFFFF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58" name="Buffalo-Limo-Logo-17-logo-tag-white.ai" descr="Buffalo-Limo-Logo-17-logo-tag-white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96329" y="14523984"/>
            <a:ext cx="1909822" cy="154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7494331" y="14760721"/>
            <a:ext cx="6481762" cy="107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ounded Rectangle"/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AD49F-47A9-5F20-10D0-6680687ECA63}"/>
              </a:ext>
            </a:extLst>
          </p:cNvPr>
          <p:cNvSpPr txBox="1"/>
          <p:nvPr/>
        </p:nvSpPr>
        <p:spPr>
          <a:xfrm>
            <a:off x="8295868" y="7585282"/>
            <a:ext cx="778512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 MILLER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3600" dirty="0"/>
              <a:t>BASE Transportation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ADDF9-A87F-24EE-58BA-73C910319735}"/>
              </a:ext>
            </a:extLst>
          </p:cNvPr>
          <p:cNvSpPr txBox="1"/>
          <p:nvPr/>
        </p:nvSpPr>
        <p:spPr>
          <a:xfrm>
            <a:off x="15030" y="7585282"/>
            <a:ext cx="8697865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JAMISHA BRELAND 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3600" dirty="0"/>
              <a:t>AMAREN Transportation &amp;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B831A-23DB-69B5-11FC-D8EE0409B354}"/>
              </a:ext>
            </a:extLst>
          </p:cNvPr>
          <p:cNvSpPr txBox="1"/>
          <p:nvPr/>
        </p:nvSpPr>
        <p:spPr>
          <a:xfrm>
            <a:off x="1131207" y="10099196"/>
            <a:ext cx="2212158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5000" dirty="0"/>
              <a:t>Moderator: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TIFFANY HINTON </a:t>
            </a:r>
            <a:r>
              <a:rPr lang="en-US" sz="3600" dirty="0"/>
              <a:t>of</a:t>
            </a:r>
            <a:r>
              <a:rPr lang="en-US" sz="4000" dirty="0"/>
              <a:t> </a:t>
            </a:r>
            <a:r>
              <a:rPr lang="en-US" sz="3600" dirty="0"/>
              <a:t>MOTEV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92F428-C663-461E-AD49-D10DFAC3CE1F}"/>
              </a:ext>
            </a:extLst>
          </p:cNvPr>
          <p:cNvGrpSpPr/>
          <p:nvPr/>
        </p:nvGrpSpPr>
        <p:grpSpPr>
          <a:xfrm>
            <a:off x="19191009" y="11839138"/>
            <a:ext cx="4202914" cy="941466"/>
            <a:chOff x="19191009" y="11839138"/>
            <a:chExt cx="4202914" cy="941466"/>
          </a:xfrm>
        </p:grpSpPr>
        <p:sp>
          <p:nvSpPr>
            <p:cNvPr id="17" name="Platinum Sponsors">
              <a:extLst>
                <a:ext uri="{FF2B5EF4-FFF2-40B4-BE49-F238E27FC236}">
                  <a16:creationId xmlns:a16="http://schemas.microsoft.com/office/drawing/2014/main" id="{39192FD2-4CE5-4737-9709-DDC1A3C80866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8" name="Picture 17" descr="A black and white logo&#10;&#10;Description automatically generated">
              <a:extLst>
                <a:ext uri="{FF2B5EF4-FFF2-40B4-BE49-F238E27FC236}">
                  <a16:creationId xmlns:a16="http://schemas.microsoft.com/office/drawing/2014/main" id="{87BCBD5C-D0E0-41E3-86F1-DF1D08DA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A45C35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6" name="Buffalo-Limo-Logo-17-logo-tag-BW.png" descr="Buffalo-Limo-Logo-17-logo-tag-BW.png"/>
          <p:cNvPicPr>
            <a:picLocks noChangeAspect="1"/>
          </p:cNvPicPr>
          <p:nvPr/>
        </p:nvPicPr>
        <p:blipFill>
          <a:blip r:embed="rId2"/>
          <a:srcRect l="8900" r="8899"/>
          <a:stretch>
            <a:fillRect/>
          </a:stretch>
        </p:blipFill>
        <p:spPr>
          <a:xfrm>
            <a:off x="4532540" y="6125032"/>
            <a:ext cx="4753160" cy="385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footer.png" descr="footer.png"/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ffee Sponsor">
            <a:extLst>
              <a:ext uri="{FF2B5EF4-FFF2-40B4-BE49-F238E27FC236}">
                <a16:creationId xmlns:a16="http://schemas.microsoft.com/office/drawing/2014/main" id="{4F31ED2D-DAA5-4536-A71B-C9E4BF9B8395}"/>
              </a:ext>
            </a:extLst>
          </p:cNvPr>
          <p:cNvSpPr txBox="1"/>
          <p:nvPr/>
        </p:nvSpPr>
        <p:spPr>
          <a:xfrm>
            <a:off x="4532540" y="5104644"/>
            <a:ext cx="475315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 i="1">
                <a:solidFill>
                  <a:srgbClr val="223D69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rPr dirty="0"/>
              <a:t>Coffee Sponsor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02A12F46-74D3-4C7B-AF8A-4AD67A48E9BD}"/>
              </a:ext>
            </a:extLst>
          </p:cNvPr>
          <p:cNvSpPr/>
          <p:nvPr/>
        </p:nvSpPr>
        <p:spPr>
          <a:xfrm flipV="1">
            <a:off x="11234868" y="6227844"/>
            <a:ext cx="1" cy="3098705"/>
          </a:xfrm>
          <a:prstGeom prst="line">
            <a:avLst/>
          </a:prstGeom>
          <a:ln w="50800">
            <a:solidFill>
              <a:srgbClr val="D5D5D5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" name="Audio Visual Co-Sponsors">
            <a:extLst>
              <a:ext uri="{FF2B5EF4-FFF2-40B4-BE49-F238E27FC236}">
                <a16:creationId xmlns:a16="http://schemas.microsoft.com/office/drawing/2014/main" id="{323AA26D-D027-4F95-B52C-CA59BD641939}"/>
              </a:ext>
            </a:extLst>
          </p:cNvPr>
          <p:cNvSpPr txBox="1"/>
          <p:nvPr/>
        </p:nvSpPr>
        <p:spPr>
          <a:xfrm>
            <a:off x="14574558" y="5104644"/>
            <a:ext cx="527690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 i="1">
                <a:solidFill>
                  <a:srgbClr val="223D69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rPr dirty="0"/>
              <a:t>Audio Visual Sponsor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886E782-85A3-4116-9156-61A1E0277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182" y="6681372"/>
            <a:ext cx="6328539" cy="27423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/>
          <p:cNvSpPr txBox="1"/>
          <p:nvPr/>
        </p:nvSpPr>
        <p:spPr>
          <a:xfrm>
            <a:off x="0" y="1382788"/>
            <a:ext cx="24384000" cy="12464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BUILDING YOUR TEAM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2"/>
          <p:cNvSpPr txBox="1"/>
          <p:nvPr/>
        </p:nvSpPr>
        <p:spPr>
          <a:xfrm>
            <a:off x="5277438" y="3640801"/>
            <a:ext cx="13829122" cy="528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TPC: TALENT, PEOPLE, CULTURE</a:t>
            </a:r>
          </a:p>
          <a:p>
            <a:pPr lvl="3" algn="l" defTabSz="914400">
              <a:lnSpc>
                <a:spcPct val="130000"/>
              </a:lnSpc>
              <a:buSzPct val="90000"/>
              <a:defRPr sz="5000">
                <a:solidFill>
                  <a:srgbClr val="173D6D"/>
                </a:solidFill>
              </a:defRPr>
            </a:pPr>
            <a:r>
              <a:rPr lang="en-US" b="1" dirty="0">
                <a:solidFill>
                  <a:srgbClr val="02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Hire the Right People</a:t>
            </a:r>
          </a:p>
          <a:p>
            <a:pPr marL="685800" lvl="8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Professional, customer-focused chauffeurs</a:t>
            </a:r>
          </a:p>
          <a:p>
            <a:pPr marL="685800" lvl="1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Communications</a:t>
            </a:r>
          </a:p>
          <a:p>
            <a:pPr marL="685800" lvl="1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Vetting process </a:t>
            </a:r>
          </a:p>
        </p:txBody>
      </p:sp>
      <p:pic>
        <p:nvPicPr>
          <p:cNvPr id="172" name="footer.png" descr="footer.png"/>
          <p:cNvPicPr>
            <a:picLocks noChangeAspect="1"/>
          </p:cNvPicPr>
          <p:nvPr/>
        </p:nvPicPr>
        <p:blipFill>
          <a:blip r:embed="rId3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/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C50F429-120C-4AA8-BD74-AD0C32EC6E04}"/>
              </a:ext>
            </a:extLst>
          </p:cNvPr>
          <p:cNvGrpSpPr/>
          <p:nvPr/>
        </p:nvGrpSpPr>
        <p:grpSpPr>
          <a:xfrm>
            <a:off x="19191009" y="11839138"/>
            <a:ext cx="4202914" cy="941466"/>
            <a:chOff x="19191009" y="11839138"/>
            <a:chExt cx="4202914" cy="941466"/>
          </a:xfrm>
        </p:grpSpPr>
        <p:sp>
          <p:nvSpPr>
            <p:cNvPr id="174" name="Platinum Sponsors"/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82BF4B39-92AC-4D90-BC0B-0D87425E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4BF97-0EF6-86CB-1F06-2FCA0835D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1E684CEF-553E-FB3B-4590-B9D1E2BF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F3A0EBB1-EBDD-E6E2-4031-B42DCEEE075B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D49D53DF-46C1-2A16-2FBE-BFB34DC632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140EFE-6CB8-486E-A427-B7D166E30E57}"/>
              </a:ext>
            </a:extLst>
          </p:cNvPr>
          <p:cNvGrpSpPr/>
          <p:nvPr/>
        </p:nvGrpSpPr>
        <p:grpSpPr>
          <a:xfrm>
            <a:off x="19191009" y="11839138"/>
            <a:ext cx="4202914" cy="941466"/>
            <a:chOff x="19191009" y="11839138"/>
            <a:chExt cx="4202914" cy="941466"/>
          </a:xfrm>
        </p:grpSpPr>
        <p:sp>
          <p:nvSpPr>
            <p:cNvPr id="11" name="Platinum Sponsors">
              <a:extLst>
                <a:ext uri="{FF2B5EF4-FFF2-40B4-BE49-F238E27FC236}">
                  <a16:creationId xmlns:a16="http://schemas.microsoft.com/office/drawing/2014/main" id="{A81D43A0-CE3E-454A-B9A4-D966B20EE85B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24374533-6D99-411B-B6D3-E66ED122B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17AAA0-5781-58C2-A312-1F3FAC082EFF}"/>
              </a:ext>
            </a:extLst>
          </p:cNvPr>
          <p:cNvSpPr txBox="1"/>
          <p:nvPr/>
        </p:nvSpPr>
        <p:spPr>
          <a:xfrm>
            <a:off x="0" y="1382788"/>
            <a:ext cx="24384000" cy="12464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BUILDING YOUR TEAM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CEB52-DBB8-BC0C-1A16-F147347FC114}"/>
              </a:ext>
            </a:extLst>
          </p:cNvPr>
          <p:cNvSpPr txBox="1"/>
          <p:nvPr/>
        </p:nvSpPr>
        <p:spPr>
          <a:xfrm>
            <a:off x="5091403" y="3502631"/>
            <a:ext cx="14201192" cy="528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TPC: TALENT, PEOPLE, CULTURE</a:t>
            </a:r>
          </a:p>
          <a:p>
            <a:pPr lvl="3" algn="l" defTabSz="914400">
              <a:lnSpc>
                <a:spcPct val="130000"/>
              </a:lnSpc>
              <a:buSzPct val="90000"/>
              <a:defRPr sz="5000">
                <a:solidFill>
                  <a:srgbClr val="173D6D"/>
                </a:solidFill>
              </a:defRPr>
            </a:pPr>
            <a:r>
              <a:rPr lang="en-US" b="1" dirty="0">
                <a:solidFill>
                  <a:srgbClr val="02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Strong Company Culture</a:t>
            </a:r>
          </a:p>
          <a:p>
            <a:pPr marL="685800" lvl="8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Expectations</a:t>
            </a:r>
          </a:p>
          <a:p>
            <a:pPr marL="685800" lvl="1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Team-oriented environment</a:t>
            </a:r>
          </a:p>
          <a:p>
            <a:pPr marL="685800" lvl="1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Recognize and reward</a:t>
            </a:r>
          </a:p>
        </p:txBody>
      </p:sp>
    </p:spTree>
    <p:extLst>
      <p:ext uri="{BB962C8B-B14F-4D97-AF65-F5344CB8AC3E}">
        <p14:creationId xmlns:p14="http://schemas.microsoft.com/office/powerpoint/2010/main" val="13382762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F084-99FE-0F90-3F4C-B243A154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CC25B939-8DC9-5611-A4DF-AEFD9A68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F35B4C85-911B-AE2F-88DD-11390A41398D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6ECAAB24-A268-BCBC-297E-05DD85F2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76267D-3F06-4A30-80E1-D4D081E7D540}"/>
              </a:ext>
            </a:extLst>
          </p:cNvPr>
          <p:cNvGrpSpPr/>
          <p:nvPr/>
        </p:nvGrpSpPr>
        <p:grpSpPr>
          <a:xfrm>
            <a:off x="19191009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9F26AC54-D408-4DDE-9004-00FE4AC9A0CE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CA8725D5-CD49-4F8F-88E4-6A768EEF6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5F0129-9ED4-C0EC-6418-075E4564DB3D}"/>
              </a:ext>
            </a:extLst>
          </p:cNvPr>
          <p:cNvSpPr txBox="1"/>
          <p:nvPr/>
        </p:nvSpPr>
        <p:spPr>
          <a:xfrm>
            <a:off x="5277439" y="3697051"/>
            <a:ext cx="13829122" cy="528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TPC: TALENT, PEOPLE, CULTURE</a:t>
            </a:r>
          </a:p>
          <a:p>
            <a:pPr lvl="3" algn="l" defTabSz="914400">
              <a:lnSpc>
                <a:spcPct val="130000"/>
              </a:lnSpc>
              <a:buSzPct val="90000"/>
              <a:defRPr sz="5000">
                <a:solidFill>
                  <a:srgbClr val="173D6D"/>
                </a:solidFill>
              </a:defRPr>
            </a:pPr>
            <a:r>
              <a:rPr lang="en-US" b="1" dirty="0">
                <a:solidFill>
                  <a:srgbClr val="02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by Example</a:t>
            </a:r>
          </a:p>
          <a:p>
            <a:pPr marL="685800" lvl="8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Be hands-on and approachable</a:t>
            </a:r>
          </a:p>
          <a:p>
            <a:pPr marL="685800" lvl="1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Stay adaptable</a:t>
            </a:r>
          </a:p>
          <a:p>
            <a:pPr marL="685800" lvl="1" indent="-685800" algn="l" defTabSz="914400">
              <a:lnSpc>
                <a:spcPct val="130000"/>
              </a:lnSpc>
              <a:buSzPct val="90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dirty="0"/>
              <a:t>	Professionalism and customer service daily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63270-1ADC-4AD7-0808-1D0CAFFAEDD6}"/>
              </a:ext>
            </a:extLst>
          </p:cNvPr>
          <p:cNvSpPr txBox="1"/>
          <p:nvPr/>
        </p:nvSpPr>
        <p:spPr>
          <a:xfrm>
            <a:off x="0" y="1382788"/>
            <a:ext cx="24384000" cy="12464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BUILDING YOUR TEAM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4660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4413-9DB2-04CD-DB56-5E7D862D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4C96B4F8-4FA1-9DA2-4C57-6A3D950B097B}"/>
              </a:ext>
            </a:extLst>
          </p:cNvPr>
          <p:cNvSpPr txBox="1"/>
          <p:nvPr/>
        </p:nvSpPr>
        <p:spPr>
          <a:xfrm>
            <a:off x="4081895" y="3744891"/>
            <a:ext cx="19144077" cy="575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800" b="1" dirty="0">
                <a:solidFill>
                  <a:srgbClr val="02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marL="571500" lvl="4" indent="-571500" algn="l" defTabSz="914400"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sz="4300" dirty="0"/>
              <a:t>	</a:t>
            </a:r>
            <a:r>
              <a:rPr lang="en-US" sz="4600" dirty="0"/>
              <a:t>Expectations, rates, transfer of information, accessibility</a:t>
            </a:r>
          </a:p>
          <a:p>
            <a:pPr lvl="4" algn="l" defTabSz="914400">
              <a:buSzPct val="123000"/>
              <a:defRPr sz="5000">
                <a:solidFill>
                  <a:srgbClr val="173D6D"/>
                </a:solidFill>
              </a:defRPr>
            </a:pPr>
            <a:endParaRPr lang="en-US" sz="4300" dirty="0"/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800" b="1" dirty="0">
                <a:solidFill>
                  <a:srgbClr val="02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on Agreed-to Service Level and Maintaining Integrity</a:t>
            </a:r>
          </a:p>
          <a:p>
            <a:pPr marL="571500" lvl="2" indent="-571500" algn="l" defTabSz="914400"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sz="4300" dirty="0"/>
              <a:t>	</a:t>
            </a:r>
            <a:r>
              <a:rPr lang="en-US" sz="4600" dirty="0"/>
              <a:t>What does this look like?</a:t>
            </a:r>
          </a:p>
          <a:p>
            <a:pPr marL="571500" lvl="2" indent="-571500" algn="l" defTabSz="914400"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endParaRPr lang="en-US" sz="4300" dirty="0"/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800" b="1" dirty="0">
                <a:solidFill>
                  <a:srgbClr val="026A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to Work Together Based on Previous Experiences</a:t>
            </a:r>
          </a:p>
          <a:p>
            <a:pPr marL="571500" lvl="3" indent="-571500" algn="l" defTabSz="914400"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sz="4300" dirty="0"/>
              <a:t>	</a:t>
            </a:r>
            <a:r>
              <a:rPr lang="en-US" sz="4600" dirty="0"/>
              <a:t>Trust, consistency, communication, transparency 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50CEC799-B051-2F1C-871D-752DA8EA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26516653-F7DD-3C09-E564-5A3133519694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1486FC83-EB0B-ADBD-2FC2-DC85CC2D52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DFBA35-F344-4B64-8620-1612A1A69D70}"/>
              </a:ext>
            </a:extLst>
          </p:cNvPr>
          <p:cNvGrpSpPr/>
          <p:nvPr/>
        </p:nvGrpSpPr>
        <p:grpSpPr>
          <a:xfrm>
            <a:off x="19191009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1BC62A9D-6749-4AA2-926B-99B6CDC50D6E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8B703C0E-9C61-4FDE-8DB8-44418BD2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1F6B83-828E-9813-763A-BA7BEE1F9935}"/>
              </a:ext>
            </a:extLst>
          </p:cNvPr>
          <p:cNvSpPr txBox="1"/>
          <p:nvPr/>
        </p:nvSpPr>
        <p:spPr>
          <a:xfrm>
            <a:off x="0" y="1382788"/>
            <a:ext cx="24384000" cy="12464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OUTLINING AN AFFILIATE RELATIONSHIP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4089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929A-C0A8-848D-598D-0129E731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2">
            <a:extLst>
              <a:ext uri="{FF2B5EF4-FFF2-40B4-BE49-F238E27FC236}">
                <a16:creationId xmlns:a16="http://schemas.microsoft.com/office/drawing/2014/main" id="{2B4765A3-F877-B864-7CA0-B66A5D5460D8}"/>
              </a:ext>
            </a:extLst>
          </p:cNvPr>
          <p:cNvSpPr txBox="1"/>
          <p:nvPr/>
        </p:nvSpPr>
        <p:spPr>
          <a:xfrm>
            <a:off x="5316551" y="3557348"/>
            <a:ext cx="17127319" cy="464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685800" lvl="6" indent="-914400" algn="l" defTabSz="914400">
              <a:lnSpc>
                <a:spcPct val="200000"/>
              </a:lnSpc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sz="5200" dirty="0"/>
              <a:t>Individual Large Group Adaptation </a:t>
            </a:r>
          </a:p>
          <a:p>
            <a:pPr marL="685800" lvl="5" indent="-914400" algn="l" defTabSz="914400">
              <a:lnSpc>
                <a:spcPct val="200000"/>
              </a:lnSpc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sz="5200" dirty="0"/>
              <a:t>Upsize/Downsize Fleet and Staffing Based on Needs</a:t>
            </a:r>
          </a:p>
          <a:p>
            <a:pPr marL="685800" lvl="4" indent="-914400" algn="l" defTabSz="914400">
              <a:lnSpc>
                <a:spcPct val="200000"/>
              </a:lnSpc>
              <a:buSzPct val="123000"/>
              <a:buFont typeface="Wingdings" panose="05000000000000000000" pitchFamily="2" charset="2"/>
              <a:buChar char="ü"/>
              <a:defRPr sz="5000">
                <a:solidFill>
                  <a:srgbClr val="173D6D"/>
                </a:solidFill>
              </a:defRPr>
            </a:pPr>
            <a:r>
              <a:rPr lang="en-US" sz="5200" dirty="0"/>
              <a:t>When Is the Right Time to Make a Change?</a:t>
            </a: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F7032B3A-C0F5-C24A-4D28-E70E0B61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8D01AB64-045C-F379-7E5B-D12D9E53DB53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F3FF8843-83FC-B147-3D23-5303EEEE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F4006F-4EEF-42C3-881C-0BB7E91E8D44}"/>
              </a:ext>
            </a:extLst>
          </p:cNvPr>
          <p:cNvGrpSpPr/>
          <p:nvPr/>
        </p:nvGrpSpPr>
        <p:grpSpPr>
          <a:xfrm>
            <a:off x="19191009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61A859AB-B453-4FBB-B3FA-DBDF42AD5305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675E24D8-90D0-4560-B04A-1990EFAE1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3DA4CC-D117-9C49-BF0E-6B38AA612B30}"/>
              </a:ext>
            </a:extLst>
          </p:cNvPr>
          <p:cNvSpPr txBox="1"/>
          <p:nvPr/>
        </p:nvSpPr>
        <p:spPr>
          <a:xfrm>
            <a:off x="0" y="1382788"/>
            <a:ext cx="24384000" cy="12464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&amp; SCALING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1233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 txBox="1"/>
          <p:nvPr/>
        </p:nvSpPr>
        <p:spPr>
          <a:xfrm>
            <a:off x="-1262914" y="1554939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294A80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294A80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79" name="CDNLA-Shop-App.png" descr="CDNLA-Shop-App.png"/>
          <p:cNvPicPr>
            <a:picLocks noChangeAspect="1"/>
          </p:cNvPicPr>
          <p:nvPr/>
        </p:nvPicPr>
        <p:blipFill>
          <a:blip r:embed="rId2"/>
          <a:srcRect t="1705" b="1705"/>
          <a:stretch>
            <a:fillRect/>
          </a:stretch>
        </p:blipFill>
        <p:spPr>
          <a:xfrm>
            <a:off x="8308717" y="243278"/>
            <a:ext cx="19510798" cy="1256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OS-icon-cd-nla-shows-1024x1024.png" descr="IOS-icon-cd-nla-shows-1024x1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564" y="8884032"/>
            <a:ext cx="2501562" cy="25015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A45C35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2" name="footer.png" descr="footer.png"/>
          <p:cNvPicPr>
            <a:picLocks noChangeAspect="1"/>
          </p:cNvPicPr>
          <p:nvPr/>
        </p:nvPicPr>
        <p:blipFill>
          <a:blip r:embed="rId4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Educational Survey QR Code.png" descr="Educational Survey QR Co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300" y="5951809"/>
            <a:ext cx="5486401" cy="5486401"/>
          </a:xfrm>
          <a:prstGeom prst="rect">
            <a:avLst/>
          </a:prstGeom>
          <a:ln w="50800">
            <a:solidFill>
              <a:srgbClr val="A7A7A7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Props1.xml><?xml version="1.0" encoding="utf-8"?>
<ds:datastoreItem xmlns:ds="http://schemas.openxmlformats.org/officeDocument/2006/customXml" ds:itemID="{C32D7C6F-B122-4C0F-A0C1-48517C876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E45ABB-BA2F-4843-B3C5-03119C25C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622A76-50EA-431A-9FC6-1803904DFE40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239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 Neue</vt:lpstr>
      <vt:lpstr>Helvetica Neue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Guenther</dc:creator>
  <cp:lastModifiedBy>Susan Rose</cp:lastModifiedBy>
  <cp:revision>4</cp:revision>
  <dcterms:modified xsi:type="dcterms:W3CDTF">2025-02-20T16:26:12Z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